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1" r:id="rId5"/>
    <p:sldId id="271" r:id="rId6"/>
    <p:sldId id="263" r:id="rId7"/>
    <p:sldId id="259" r:id="rId8"/>
    <p:sldId id="272" r:id="rId9"/>
    <p:sldId id="274" r:id="rId10"/>
    <p:sldId id="260" r:id="rId11"/>
    <p:sldId id="265" r:id="rId12"/>
    <p:sldId id="270" r:id="rId13"/>
    <p:sldId id="273" r:id="rId14"/>
    <p:sldId id="275" r:id="rId15"/>
    <p:sldId id="277" r:id="rId16"/>
    <p:sldId id="266" r:id="rId17"/>
    <p:sldId id="276" r:id="rId18"/>
    <p:sldId id="268" r:id="rId19"/>
    <p:sldId id="269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9A363-91DB-4C50-8A83-7DC13D1A5382}" type="datetimeFigureOut">
              <a:rPr lang="zh-TW" altLang="en-US" smtClean="0"/>
              <a:t>2014/2/11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09AD8-89AD-452E-ADA6-71BABC68EFD4}" type="slidenum">
              <a:rPr lang="zh-TW" altLang="en-US" sz="2000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4449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E6DC-2A1E-488D-B852-43921901FF3D}" type="datetimeFigureOut">
              <a:rPr lang="zh-TW" altLang="en-US" smtClean="0"/>
              <a:t>2014/2/11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/>
            </a:lvl1pPr>
          </a:lstStyle>
          <a:p>
            <a:fld id="{53868211-C59D-40A6-AB95-2205322EA63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837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68211-C59D-40A6-AB95-2205322EA63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328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B342A-197C-4D54-83BA-C9B6879ADFCC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09E6-487A-4681-A677-7C764C30B14E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A01C-E943-4B50-98A3-FC5D0B531025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808E-A9AE-4A5C-9412-1E72D65E6417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31F9-5948-453B-941C-3EF58D20292E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C012-385A-425B-8C2D-1E7FAE7DFBC7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2630A-50C0-428A-B438-BEAA4912947E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5A77-6AE9-42EA-ABF9-75886C859959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2B97-74B3-44D9-B155-7A5D3961F3E0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583A-652D-4C78-9A1B-DB451AC72291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8549-CA9C-4546-AD89-D151D2FC10A1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6CAAD6-28A0-4BBE-980F-3CECC428061F}" type="datetime1">
              <a:rPr lang="en-US" altLang="zh-TW" smtClean="0"/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1914" y="1295400"/>
            <a:ext cx="7853485" cy="1874012"/>
          </a:xfrm>
        </p:spPr>
        <p:txBody>
          <a:bodyPr/>
          <a:lstStyle/>
          <a:p>
            <a:r>
              <a:rPr lang="en-US" altLang="zh-TW" b="1" dirty="0" smtClean="0"/>
              <a:t>Text-Based Measures of Document Diversity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1914" y="3169412"/>
            <a:ext cx="7459786" cy="2913888"/>
          </a:xfrm>
        </p:spPr>
        <p:txBody>
          <a:bodyPr>
            <a:normAutofit/>
          </a:bodyPr>
          <a:lstStyle/>
          <a:p>
            <a:r>
              <a:rPr lang="en-US" altLang="zh-TW" sz="2400" b="1" dirty="0" smtClean="0"/>
              <a:t>Date</a:t>
            </a:r>
            <a:r>
              <a:rPr lang="zh-TW" altLang="en-US" sz="2400" b="1" dirty="0" smtClean="0"/>
              <a:t>：</a:t>
            </a:r>
            <a:r>
              <a:rPr lang="en-US" altLang="zh-TW" sz="2400" b="1" dirty="0" smtClean="0"/>
              <a:t>2014/02/12</a:t>
            </a:r>
          </a:p>
          <a:p>
            <a:r>
              <a:rPr lang="en-US" altLang="zh-TW" sz="2400" b="1" dirty="0" smtClean="0"/>
              <a:t>Source</a:t>
            </a:r>
            <a:r>
              <a:rPr lang="zh-TW" altLang="en-US" sz="2400" b="1" dirty="0" smtClean="0"/>
              <a:t>：</a:t>
            </a:r>
            <a:r>
              <a:rPr lang="en-US" altLang="zh-TW" sz="2400" b="1" dirty="0" smtClean="0"/>
              <a:t>KDD’13</a:t>
            </a:r>
          </a:p>
          <a:p>
            <a:r>
              <a:rPr lang="en-US" altLang="zh-TW" sz="2400" b="1" dirty="0" smtClean="0"/>
              <a:t>Authors</a:t>
            </a:r>
            <a:r>
              <a:rPr lang="zh-TW" altLang="en-US" sz="2400" b="1" dirty="0" smtClean="0"/>
              <a:t>：</a:t>
            </a:r>
            <a:r>
              <a:rPr lang="en-US" altLang="zh-TW" sz="2400" b="1" dirty="0" smtClean="0"/>
              <a:t>Kevin Bache, David Newman, and </a:t>
            </a:r>
            <a:r>
              <a:rPr lang="en-US" altLang="zh-TW" sz="2400" b="1" dirty="0" err="1" smtClean="0"/>
              <a:t>Padhraic</a:t>
            </a:r>
            <a:r>
              <a:rPr lang="en-US" altLang="zh-TW" sz="2400" b="1" dirty="0" smtClean="0"/>
              <a:t> </a:t>
            </a:r>
          </a:p>
          <a:p>
            <a:r>
              <a:rPr lang="en-US" altLang="zh-TW" sz="2400" b="1" dirty="0"/>
              <a:t>	 </a:t>
            </a:r>
            <a:r>
              <a:rPr lang="en-US" altLang="zh-TW" sz="2400" b="1" dirty="0" smtClean="0"/>
              <a:t>      Smyth</a:t>
            </a:r>
          </a:p>
          <a:p>
            <a:r>
              <a:rPr lang="en-US" altLang="zh-TW" sz="2400" b="1" dirty="0" smtClean="0"/>
              <a:t>Advisor</a:t>
            </a:r>
            <a:r>
              <a:rPr lang="zh-TW" altLang="en-US" sz="2400" b="1" dirty="0" smtClean="0"/>
              <a:t>：</a:t>
            </a:r>
            <a:r>
              <a:rPr lang="en-US" altLang="zh-TW" sz="2400" b="1" dirty="0" smtClean="0"/>
              <a:t>Dr.</a:t>
            </a:r>
            <a:r>
              <a:rPr lang="zh-TW" altLang="en-US" sz="2400" b="1" dirty="0" smtClean="0"/>
              <a:t> </a:t>
            </a:r>
            <a:r>
              <a:rPr lang="en-US" altLang="zh-TW" sz="2400" b="1" dirty="0" err="1" smtClean="0"/>
              <a:t>Jia</a:t>
            </a:r>
            <a:r>
              <a:rPr lang="en-US" altLang="zh-TW" sz="2400" b="1" dirty="0" smtClean="0"/>
              <a:t>-Ling,</a:t>
            </a:r>
            <a:r>
              <a:rPr lang="zh-TW" altLang="en-US" sz="2400" b="1" dirty="0" smtClean="0"/>
              <a:t> </a:t>
            </a:r>
            <a:r>
              <a:rPr lang="en-US" altLang="zh-TW" sz="2400" b="1" dirty="0" err="1" smtClean="0"/>
              <a:t>Koh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Speaker</a:t>
            </a:r>
            <a:r>
              <a:rPr lang="zh-TW" altLang="en-US" sz="2400" b="1" dirty="0" smtClean="0"/>
              <a:t>：</a:t>
            </a:r>
            <a:r>
              <a:rPr lang="en-US" altLang="zh-TW" sz="2400" b="1" dirty="0" smtClean="0"/>
              <a:t>Shun-Chen,</a:t>
            </a:r>
            <a:r>
              <a:rPr lang="zh-TW" altLang="en-US" sz="2400" b="1" dirty="0" smtClean="0"/>
              <a:t> </a:t>
            </a:r>
            <a:r>
              <a:rPr lang="en-US" altLang="zh-TW" sz="2400" b="1" dirty="0" smtClean="0"/>
              <a:t>Cheng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19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14300" y="1123837"/>
            <a:ext cx="3289300" cy="4601183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Topic</a:t>
            </a:r>
            <a:br>
              <a:rPr lang="en-US" altLang="zh-TW" sz="4000" b="1" dirty="0" smtClean="0"/>
            </a:br>
            <a:r>
              <a:rPr lang="en-US" altLang="zh-TW" sz="4000" b="1" dirty="0" smtClean="0"/>
              <a:t>co-</a:t>
            </a:r>
            <a:r>
              <a:rPr lang="en-US" altLang="zh-TW" sz="4000" b="1" dirty="0" err="1" smtClean="0"/>
              <a:t>occurrance</a:t>
            </a:r>
            <a:r>
              <a:rPr lang="en-US" altLang="zh-TW" sz="4000" b="1" dirty="0" smtClean="0"/>
              <a:t/>
            </a:r>
            <a:br>
              <a:rPr lang="en-US" altLang="zh-TW" sz="4000" b="1" dirty="0" smtClean="0"/>
            </a:br>
            <a:r>
              <a:rPr lang="en-US" altLang="zh-TW" sz="4000" b="1" dirty="0" smtClean="0"/>
              <a:t>Similarity</a:t>
            </a:r>
            <a:endParaRPr lang="zh-TW" altLang="en-US" sz="4000" b="1" dirty="0"/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Cosine similarity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Probabilistic-based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5996" y="1607619"/>
            <a:ext cx="3696943" cy="103566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5996" y="4074366"/>
            <a:ext cx="4916144" cy="1149099"/>
          </a:xfrm>
          <a:prstGeom prst="rect">
            <a:avLst/>
          </a:prstGeom>
        </p:spPr>
      </p:pic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25228"/>
              </p:ext>
            </p:extLst>
          </p:nvPr>
        </p:nvGraphicFramePr>
        <p:xfrm>
          <a:off x="5075996" y="5330285"/>
          <a:ext cx="980247" cy="573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方程式" r:id="rId5" imgW="672840" imgH="393480" progId="Equation.3">
                  <p:embed/>
                </p:oleObj>
              </mc:Choice>
              <mc:Fallback>
                <p:oleObj name="方程式" r:id="rId5" imgW="672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75996" y="5330285"/>
                        <a:ext cx="980247" cy="573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400799" y="5459895"/>
            <a:ext cx="402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</a:t>
            </a:r>
            <a:r>
              <a:rPr lang="zh-TW" altLang="en-US" dirty="0" smtClean="0"/>
              <a:t>：</a:t>
            </a:r>
            <a:r>
              <a:rPr lang="en-US" altLang="zh-TW" dirty="0" smtClean="0"/>
              <a:t>number of </a:t>
            </a:r>
            <a:r>
              <a:rPr lang="en-US" altLang="zh-TW" dirty="0"/>
              <a:t>word tokens in the corpus.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096000" y="2810325"/>
            <a:ext cx="421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err="1" smtClean="0"/>
              <a:t>ndj</a:t>
            </a:r>
            <a:r>
              <a:rPr lang="zh-TW" altLang="en-US" dirty="0"/>
              <a:t>：</a:t>
            </a:r>
            <a:r>
              <a:rPr lang="en-US" altLang="zh-TW" dirty="0"/>
              <a:t>the value of entry (</a:t>
            </a:r>
            <a:r>
              <a:rPr lang="en-US" altLang="zh-TW" dirty="0" err="1"/>
              <a:t>d,j</a:t>
            </a:r>
            <a:r>
              <a:rPr lang="en-US" altLang="zh-TW" dirty="0"/>
              <a:t>) in </a:t>
            </a:r>
            <a:r>
              <a:rPr lang="en-US" altLang="zh-TW" dirty="0" err="1"/>
              <a:t>DxT</a:t>
            </a:r>
            <a:r>
              <a:rPr lang="en-US" altLang="zh-TW" dirty="0"/>
              <a:t> matrix  </a:t>
            </a:r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159593"/>
              </p:ext>
            </p:extLst>
          </p:nvPr>
        </p:nvGraphicFramePr>
        <p:xfrm>
          <a:off x="1177925" y="4259263"/>
          <a:ext cx="13620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方程式" r:id="rId7" imgW="393480" imgH="203040" progId="Equation.3">
                  <p:embed/>
                </p:oleObj>
              </mc:Choice>
              <mc:Fallback>
                <p:oleObj name="方程式" r:id="rId7" imgW="393480" imgH="203040" progId="Equation.3">
                  <p:embed/>
                  <p:pic>
                    <p:nvPicPr>
                      <p:cNvPr id="0" name="物件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4259263"/>
                        <a:ext cx="13620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9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14300" y="1123837"/>
            <a:ext cx="3289300" cy="4601183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Similarity to</a:t>
            </a:r>
            <a:br>
              <a:rPr lang="en-US" altLang="zh-TW" sz="4000" b="1" dirty="0" smtClean="0"/>
            </a:br>
            <a:r>
              <a:rPr lang="en-US" altLang="zh-TW" sz="4000" b="1" dirty="0" smtClean="0"/>
              <a:t>Distance</a:t>
            </a:r>
            <a:endParaRPr lang="zh-TW" altLang="en-US" sz="4000" b="1" dirty="0"/>
          </a:p>
        </p:txBody>
      </p:sp>
      <p:sp>
        <p:nvSpPr>
          <p:cNvPr id="6" name="直排文字版面配置區 5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115" y="4449452"/>
            <a:ext cx="3223043" cy="460434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5469" y="5254442"/>
            <a:ext cx="3327689" cy="488813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4002157" y="1232452"/>
            <a:ext cx="1736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Similarity measures</a:t>
            </a:r>
            <a:endParaRPr lang="zh-TW" altLang="en-US" sz="2400" b="1" dirty="0"/>
          </a:p>
        </p:txBody>
      </p:sp>
      <p:sp>
        <p:nvSpPr>
          <p:cNvPr id="9" name="左大括弧 8"/>
          <p:cNvSpPr/>
          <p:nvPr/>
        </p:nvSpPr>
        <p:spPr>
          <a:xfrm>
            <a:off x="5493026" y="1102270"/>
            <a:ext cx="490330" cy="109136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203608" y="911193"/>
            <a:ext cx="2355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Cosine similarity </a:t>
            </a:r>
            <a:endParaRPr lang="zh-TW" altLang="en-US" sz="2400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203608" y="1936292"/>
            <a:ext cx="285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Probability based</a:t>
            </a:r>
            <a:endParaRPr lang="zh-TW" altLang="en-US" sz="2400" b="1" dirty="0"/>
          </a:p>
        </p:txBody>
      </p: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127085"/>
              </p:ext>
            </p:extLst>
          </p:nvPr>
        </p:nvGraphicFramePr>
        <p:xfrm>
          <a:off x="1132785" y="4259294"/>
          <a:ext cx="14509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方程式" r:id="rId5" imgW="419040" imgH="203040" progId="Equation.3">
                  <p:embed/>
                </p:oleObj>
              </mc:Choice>
              <mc:Fallback>
                <p:oleObj name="方程式" r:id="rId5" imgW="419040" imgH="203040" progId="Equation.3">
                  <p:embed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785" y="4259294"/>
                        <a:ext cx="14509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827070"/>
              </p:ext>
            </p:extLst>
          </p:nvPr>
        </p:nvGraphicFramePr>
        <p:xfrm>
          <a:off x="4115976" y="2934252"/>
          <a:ext cx="4179885" cy="57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方程式" r:id="rId7" imgW="1358640" imgH="203040" progId="Equation.3">
                  <p:embed/>
                </p:oleObj>
              </mc:Choice>
              <mc:Fallback>
                <p:oleObj name="方程式" r:id="rId7" imgW="1358640" imgH="203040" progId="Equation.3">
                  <p:embed/>
                  <p:pic>
                    <p:nvPicPr>
                      <p:cNvPr id="0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5976" y="2934252"/>
                        <a:ext cx="4179885" cy="575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燕尾形向右箭號 14"/>
          <p:cNvSpPr/>
          <p:nvPr/>
        </p:nvSpPr>
        <p:spPr>
          <a:xfrm>
            <a:off x="4068417" y="4565330"/>
            <a:ext cx="2743200" cy="6891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935897" y="4302129"/>
            <a:ext cx="2623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/>
              <a:t>Similarity </a:t>
            </a:r>
            <a:r>
              <a:rPr lang="en-US" altLang="zh-TW" sz="2000" b="1" dirty="0" smtClean="0"/>
              <a:t>to Distance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6598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r>
              <a:rPr lang="en-US" altLang="zh-TW" sz="3200" dirty="0" smtClean="0"/>
              <a:t>Experiment</a:t>
            </a:r>
          </a:p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Experiment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 smtClean="0"/>
              <a:t>Dataset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PubMed Central Open Access </a:t>
            </a:r>
            <a:r>
              <a:rPr lang="en-US" altLang="zh-TW" dirty="0" smtClean="0"/>
              <a:t>dataset (</a:t>
            </a:r>
            <a:r>
              <a:rPr lang="en-US" altLang="zh-TW" dirty="0"/>
              <a:t>PubMed 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 smtClean="0"/>
              <a:t>NSF Awards from </a:t>
            </a:r>
            <a:r>
              <a:rPr lang="en-US" altLang="zh-TW" dirty="0"/>
              <a:t>2007 to </a:t>
            </a:r>
            <a:r>
              <a:rPr lang="en-US" altLang="zh-TW" dirty="0" smtClean="0"/>
              <a:t>2012 (NSF)</a:t>
            </a:r>
            <a:endParaRPr lang="en-US" altLang="zh-TW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 smtClean="0"/>
              <a:t>Association </a:t>
            </a:r>
            <a:r>
              <a:rPr lang="en-US" altLang="zh-TW" dirty="0"/>
              <a:t>of Computational Linguistics Anthology Network (ACL</a:t>
            </a:r>
            <a:r>
              <a:rPr lang="en-US" altLang="zh-TW" dirty="0" smtClean="0"/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 smtClean="0"/>
              <a:t>Topic Modeling (LDA)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 smtClean="0"/>
              <a:t>MALLET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l-GR" altLang="zh-TW" dirty="0"/>
              <a:t>α</a:t>
            </a:r>
            <a:r>
              <a:rPr lang="zh-TW" altLang="en-US" dirty="0" smtClean="0"/>
              <a:t>：</a:t>
            </a:r>
            <a:r>
              <a:rPr lang="en-US" altLang="zh-TW" dirty="0" smtClean="0"/>
              <a:t>0.05*(N/D*T)</a:t>
            </a:r>
            <a:r>
              <a:rPr lang="zh-TW" altLang="en-US" dirty="0" smtClean="0"/>
              <a:t>，</a:t>
            </a:r>
            <a:r>
              <a:rPr lang="el-GR" altLang="zh-TW" dirty="0" smtClean="0"/>
              <a:t>β</a:t>
            </a:r>
            <a:r>
              <a:rPr lang="zh-TW" altLang="en-US" dirty="0" smtClean="0"/>
              <a:t>：</a:t>
            </a:r>
            <a:r>
              <a:rPr lang="en-US" altLang="zh-TW" dirty="0" smtClean="0"/>
              <a:t>0.01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5,000 iterations. K</a:t>
            </a:r>
            <a:r>
              <a:rPr lang="en-US" altLang="zh-TW" dirty="0" smtClean="0"/>
              <a:t>eep </a:t>
            </a:r>
            <a:r>
              <a:rPr lang="en-US" altLang="zh-TW" dirty="0"/>
              <a:t>only the </a:t>
            </a:r>
            <a:r>
              <a:rPr lang="en-US" altLang="zh-TW" dirty="0" smtClean="0"/>
              <a:t>final </a:t>
            </a:r>
            <a:r>
              <a:rPr lang="en-US" altLang="zh-TW" dirty="0"/>
              <a:t>sample in the </a:t>
            </a:r>
            <a:r>
              <a:rPr lang="en-US" altLang="zh-TW" dirty="0" smtClean="0"/>
              <a:t>chain.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dirty="0"/>
              <a:t>T = 10, 30, </a:t>
            </a:r>
            <a:r>
              <a:rPr lang="en-US" altLang="zh-TW" dirty="0" smtClean="0"/>
              <a:t>100 and </a:t>
            </a:r>
            <a:r>
              <a:rPr lang="en-US" altLang="zh-TW" dirty="0"/>
              <a:t>300 topics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65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Pseudo-Documents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69268" y="711199"/>
            <a:ext cx="7315200" cy="5451061"/>
          </a:xfrm>
        </p:spPr>
        <p:txBody>
          <a:bodyPr vert="horz"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Reason</a:t>
            </a:r>
            <a:r>
              <a:rPr lang="zh-TW" altLang="en-US" dirty="0"/>
              <a:t>：</a:t>
            </a:r>
            <a:r>
              <a:rPr lang="en-US" altLang="zh-TW" dirty="0"/>
              <a:t> no ground-truth measure for a document's </a:t>
            </a:r>
            <a:r>
              <a:rPr lang="en-US" altLang="zh-TW" dirty="0" smtClean="0"/>
              <a:t>diversity.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Half of </a:t>
            </a:r>
            <a:r>
              <a:rPr lang="en-US" altLang="zh-TW" dirty="0"/>
              <a:t>which were designed to have high diversity and half </a:t>
            </a:r>
            <a:r>
              <a:rPr lang="en-US" altLang="zh-TW" dirty="0" smtClean="0"/>
              <a:t>of which </a:t>
            </a:r>
            <a:r>
              <a:rPr lang="en-US" altLang="zh-TW" dirty="0"/>
              <a:t>were designed to have low diversity.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High diversity pseudo-document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dirty="0" smtClean="0"/>
              <a:t>manually selecting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dirty="0" smtClean="0"/>
              <a:t>Randomly select an article from </a:t>
            </a:r>
            <a:r>
              <a:rPr lang="en-US" altLang="zh-TW" dirty="0" smtClean="0"/>
              <a:t>A and one from B.</a:t>
            </a:r>
            <a:endParaRPr lang="zh-TW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4675627" y="2636395"/>
            <a:ext cx="2743200" cy="1749286"/>
            <a:chOff x="4648200" y="2781180"/>
            <a:chExt cx="2743200" cy="1749286"/>
          </a:xfrm>
        </p:grpSpPr>
        <p:sp>
          <p:nvSpPr>
            <p:cNvPr id="7" name="矩形 6"/>
            <p:cNvSpPr/>
            <p:nvPr/>
          </p:nvSpPr>
          <p:spPr>
            <a:xfrm>
              <a:off x="4648200" y="2781180"/>
              <a:ext cx="2743200" cy="1749286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Relatively </a:t>
              </a:r>
              <a:r>
                <a:rPr lang="en-US" altLang="zh-TW" dirty="0" smtClean="0">
                  <a:solidFill>
                    <a:schemeClr val="tx1"/>
                  </a:solidFill>
                </a:rPr>
                <a:t>unrelated</a:t>
              </a:r>
              <a:endParaRPr lang="en-US" altLang="zh-TW" dirty="0">
                <a:solidFill>
                  <a:schemeClr val="tx1"/>
                </a:solidFill>
              </a:endParaRPr>
            </a:p>
          </p:txBody>
        </p:sp>
        <p:sp>
          <p:nvSpPr>
            <p:cNvPr id="5" name="流程圖: 替代處理程序 4"/>
            <p:cNvSpPr/>
            <p:nvPr/>
          </p:nvSpPr>
          <p:spPr>
            <a:xfrm>
              <a:off x="4826000" y="3293381"/>
              <a:ext cx="1104900" cy="97790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Journal A</a:t>
              </a:r>
              <a:endParaRPr lang="zh-TW" altLang="en-US" dirty="0"/>
            </a:p>
          </p:txBody>
        </p:sp>
        <p:sp>
          <p:nvSpPr>
            <p:cNvPr id="6" name="流程圖: 替代處理程序 5"/>
            <p:cNvSpPr/>
            <p:nvPr/>
          </p:nvSpPr>
          <p:spPr>
            <a:xfrm>
              <a:off x="6146800" y="3293381"/>
              <a:ext cx="1079500" cy="97790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Journal B</a:t>
              </a:r>
              <a:endParaRPr lang="zh-TW" altLang="en-US" dirty="0"/>
            </a:p>
          </p:txBody>
        </p:sp>
      </p:grpSp>
      <p:cxnSp>
        <p:nvCxnSpPr>
          <p:cNvPr id="10" name="直線單箭頭接點 9"/>
          <p:cNvCxnSpPr>
            <a:endCxn id="11" idx="0"/>
          </p:cNvCxnSpPr>
          <p:nvPr/>
        </p:nvCxnSpPr>
        <p:spPr>
          <a:xfrm flipH="1">
            <a:off x="6047227" y="4126496"/>
            <a:ext cx="666750" cy="64428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994598" y="4770782"/>
            <a:ext cx="2105258" cy="795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Pseudo-document</a:t>
            </a:r>
            <a:endParaRPr lang="zh-TW" altLang="en-US" dirty="0"/>
          </a:p>
        </p:txBody>
      </p:sp>
      <p:cxnSp>
        <p:nvCxnSpPr>
          <p:cNvPr id="25" name="直線單箭頭接點 24"/>
          <p:cNvCxnSpPr>
            <a:stCxn id="5" idx="2"/>
            <a:endCxn id="11" idx="0"/>
          </p:cNvCxnSpPr>
          <p:nvPr/>
        </p:nvCxnSpPr>
        <p:spPr>
          <a:xfrm>
            <a:off x="5405877" y="4126496"/>
            <a:ext cx="641350" cy="64428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6380602" y="4357420"/>
            <a:ext cx="223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Randomly select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823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/>
              <a:t>Experiment</a:t>
            </a:r>
            <a:endParaRPr lang="zh-TW" altLang="en-US" sz="400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altLang="zh-TW" sz="2400" b="1" dirty="0" smtClean="0"/>
              <a:t>ROC</a:t>
            </a:r>
            <a:r>
              <a:rPr lang="zh-TW" altLang="en-US" sz="2400" b="1" dirty="0" smtClean="0"/>
              <a:t> </a:t>
            </a:r>
            <a:r>
              <a:rPr lang="en-US" altLang="zh-TW" sz="2400" b="1" dirty="0" smtClean="0"/>
              <a:t>Curve</a:t>
            </a:r>
            <a:endParaRPr lang="zh-TW" altLang="en-US" sz="24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326" y="753716"/>
            <a:ext cx="4687544" cy="408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8269357" y="4866281"/>
            <a:ext cx="3498574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AUC</a:t>
            </a:r>
            <a:r>
              <a:rPr lang="zh-TW" altLang="en-US" b="1" dirty="0" smtClean="0"/>
              <a:t>：</a:t>
            </a:r>
            <a:r>
              <a:rPr lang="en-US" altLang="zh-TW" b="1" dirty="0" smtClean="0"/>
              <a:t>Area under the ROC curve</a:t>
            </a:r>
            <a:endParaRPr lang="zh-TW" alt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37" y="5354175"/>
            <a:ext cx="5487227" cy="71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74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032" y="1676400"/>
            <a:ext cx="3096768" cy="181864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Experiment</a:t>
            </a:r>
            <a:endParaRPr lang="zh-TW" altLang="en-US" sz="4000" b="1" dirty="0"/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7" y="64305"/>
            <a:ext cx="6011863" cy="3404471"/>
          </a:xfrm>
          <a:prstGeom prst="rect">
            <a:avLst/>
          </a:prstGeom>
        </p:spPr>
      </p:pic>
      <p:sp>
        <p:nvSpPr>
          <p:cNvPr id="8" name="文字版面配置區 7"/>
          <p:cNvSpPr>
            <a:spLocks noGrp="1"/>
          </p:cNvSpPr>
          <p:nvPr>
            <p:ph type="body" sz="half" idx="2"/>
          </p:nvPr>
        </p:nvSpPr>
        <p:spPr>
          <a:xfrm>
            <a:off x="256031" y="3543387"/>
            <a:ext cx="3136525" cy="2340577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AUC scores for </a:t>
            </a:r>
            <a:r>
              <a:rPr lang="en-US" altLang="zh-TW" sz="2400" dirty="0" smtClean="0"/>
              <a:t>different </a:t>
            </a:r>
            <a:r>
              <a:rPr lang="en-US" altLang="zh-TW" sz="2400" dirty="0"/>
              <a:t>diversity measures based on 1000 pseudo-documents from PubMed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5786437" y="3517901"/>
            <a:ext cx="6024563" cy="3317874"/>
            <a:chOff x="4975225" y="3489946"/>
            <a:chExt cx="4625975" cy="2395005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6475" y="3494176"/>
              <a:ext cx="3514725" cy="2390775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75225" y="3489946"/>
              <a:ext cx="1123950" cy="2381250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6477000" y="3759200"/>
            <a:ext cx="5308600" cy="469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6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/>
              <a:t>Experiment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Evaluating transformations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849" y="1408238"/>
            <a:ext cx="5475586" cy="41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22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032" y="1676400"/>
            <a:ext cx="3096768" cy="181864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Experiment</a:t>
            </a:r>
            <a:endParaRPr lang="zh-TW" altLang="en-US" sz="4000" b="1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sz="half" idx="2"/>
          </p:nvPr>
        </p:nvSpPr>
        <p:spPr>
          <a:xfrm>
            <a:off x="256032" y="3543388"/>
            <a:ext cx="2995168" cy="2019212"/>
          </a:xfrm>
        </p:spPr>
        <p:txBody>
          <a:bodyPr>
            <a:normAutofit/>
          </a:bodyPr>
          <a:lstStyle/>
          <a:p>
            <a:r>
              <a:rPr lang="en-US" altLang="zh-TW" sz="2400" u="sng" dirty="0"/>
              <a:t>most diverse </a:t>
            </a:r>
            <a:r>
              <a:rPr lang="en-US" altLang="zh-TW" sz="2400" dirty="0"/>
              <a:t>NSF grant proposals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577" y="1905110"/>
            <a:ext cx="8722485" cy="327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1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Method</a:t>
            </a:r>
          </a:p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r>
              <a:rPr lang="en-US" altLang="zh-TW" sz="3200" dirty="0" smtClean="0"/>
              <a:t>Conclusions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Method</a:t>
            </a:r>
          </a:p>
          <a:p>
            <a:r>
              <a:rPr lang="en-US" altLang="zh-TW" sz="3200" dirty="0" smtClean="0"/>
              <a:t>Experiment</a:t>
            </a:r>
          </a:p>
          <a:p>
            <a:r>
              <a:rPr lang="en-US" altLang="zh-TW" sz="3200" dirty="0" smtClean="0"/>
              <a:t>Conclusions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 smtClean="0"/>
              <a:t>Conclusions</a:t>
            </a:r>
            <a:endParaRPr lang="zh-TW" altLang="en-US" b="1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69268" y="612320"/>
            <a:ext cx="7315200" cy="5536692"/>
          </a:xfrm>
        </p:spPr>
        <p:txBody>
          <a:bodyPr vert="horz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400" dirty="0"/>
              <a:t>P</a:t>
            </a:r>
            <a:r>
              <a:rPr lang="en-US" altLang="zh-TW" sz="2400" dirty="0" smtClean="0"/>
              <a:t>resented </a:t>
            </a:r>
            <a:r>
              <a:rPr lang="en-US" altLang="zh-TW" sz="2400" dirty="0"/>
              <a:t>an approach for quantifying the diversity </a:t>
            </a:r>
            <a:r>
              <a:rPr lang="en-US" altLang="zh-TW" sz="2400" dirty="0" smtClean="0"/>
              <a:t>of individual </a:t>
            </a:r>
            <a:r>
              <a:rPr lang="en-US" altLang="zh-TW" sz="2400" dirty="0"/>
              <a:t>documents in a corpus based on their text content</a:t>
            </a:r>
            <a:r>
              <a:rPr lang="en-US" altLang="zh-TW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400" dirty="0" smtClean="0"/>
              <a:t>More data-driven</a:t>
            </a:r>
            <a:r>
              <a:rPr lang="en-US" altLang="zh-TW" sz="2400" dirty="0"/>
              <a:t>, performing the equivalent of learning </a:t>
            </a:r>
            <a:r>
              <a:rPr lang="en-US" altLang="zh-TW" sz="2400" dirty="0" smtClean="0"/>
              <a:t>journal categories </a:t>
            </a:r>
            <a:r>
              <a:rPr lang="en-US" altLang="zh-TW" sz="2400" dirty="0"/>
              <a:t>by learning topics from </a:t>
            </a:r>
            <a:r>
              <a:rPr lang="en-US" altLang="zh-TW" sz="2400" dirty="0" smtClean="0"/>
              <a:t>text. </a:t>
            </a:r>
            <a:endParaRPr lang="en-US" altLang="zh-TW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400" dirty="0"/>
              <a:t>C</a:t>
            </a:r>
            <a:r>
              <a:rPr lang="en-US" altLang="zh-TW" sz="2400" dirty="0" smtClean="0"/>
              <a:t>an </a:t>
            </a:r>
            <a:r>
              <a:rPr lang="en-US" altLang="zh-TW" sz="2400" dirty="0"/>
              <a:t>be run </a:t>
            </a:r>
            <a:r>
              <a:rPr lang="en-US" altLang="zh-TW" sz="2400" dirty="0" smtClean="0"/>
              <a:t>on any </a:t>
            </a:r>
            <a:r>
              <a:rPr lang="en-US" altLang="zh-TW" sz="2400" dirty="0"/>
              <a:t>collection of text documents, even without a prior </a:t>
            </a:r>
            <a:r>
              <a:rPr lang="en-US" altLang="zh-TW" sz="2400" dirty="0" smtClean="0"/>
              <a:t>categorization scheme.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TW" sz="2400" dirty="0"/>
              <a:t>A possible direction for future work is that of </a:t>
            </a:r>
            <a:r>
              <a:rPr lang="en-US" altLang="zh-TW" sz="2400" dirty="0" smtClean="0"/>
              <a:t>temporal document diversity.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99881" cy="4601183"/>
          </a:xfrm>
        </p:spPr>
        <p:txBody>
          <a:bodyPr/>
          <a:lstStyle/>
          <a:p>
            <a:r>
              <a:rPr lang="en-US" altLang="zh-TW" sz="4000" b="1" dirty="0" smtClean="0"/>
              <a:t>Introduction</a:t>
            </a:r>
            <a:endParaRPr lang="zh-TW" altLang="en-US" b="1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496" y="1076533"/>
            <a:ext cx="2967234" cy="211860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645" y="862309"/>
            <a:ext cx="3266040" cy="254705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669605" y="3197327"/>
            <a:ext cx="2540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accent6"/>
                </a:solidFill>
              </a:rPr>
              <a:t>(Interdisciplinary)</a:t>
            </a:r>
            <a:endParaRPr lang="zh-TW" altLang="en-US" b="1" dirty="0">
              <a:solidFill>
                <a:schemeClr val="accent6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879264" y="462199"/>
            <a:ext cx="254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the hypothesis</a:t>
            </a:r>
            <a:r>
              <a:rPr lang="zh-TW" altLang="en-US" sz="2000" b="1" dirty="0" smtClean="0"/>
              <a:t>：</a:t>
            </a:r>
            <a:endParaRPr lang="zh-TW" altLang="en-US" sz="2000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3757749" y="5977485"/>
            <a:ext cx="8136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interdisciplinary research can lead to new discoveries </a:t>
            </a:r>
            <a:r>
              <a:rPr lang="en-US" altLang="zh-TW" sz="2000" dirty="0" smtClean="0"/>
              <a:t>at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a </a:t>
            </a:r>
            <a:r>
              <a:rPr lang="en-US" altLang="zh-TW" sz="2000" dirty="0"/>
              <a:t>rate faster than that of traditional research projects </a:t>
            </a:r>
            <a:r>
              <a:rPr lang="en-US" altLang="zh-TW" sz="2000" dirty="0" smtClean="0"/>
              <a:t>conducted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within </a:t>
            </a:r>
            <a:r>
              <a:rPr lang="en-US" altLang="zh-TW" sz="2000" dirty="0"/>
              <a:t>single </a:t>
            </a:r>
            <a:r>
              <a:rPr lang="en-US" altLang="zh-TW" sz="2000" dirty="0" smtClean="0"/>
              <a:t>disciplines</a:t>
            </a:r>
            <a:endParaRPr lang="zh-TW" altLang="en-US" sz="2000" b="1" dirty="0"/>
          </a:p>
        </p:txBody>
      </p:sp>
      <p:pic>
        <p:nvPicPr>
          <p:cNvPr id="11" name="內容版面配置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731" y="3885970"/>
            <a:ext cx="2813760" cy="2009024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7408859" y="4659650"/>
            <a:ext cx="2682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accent6"/>
                </a:solidFill>
              </a:rPr>
              <a:t>(single disciplines)</a:t>
            </a:r>
            <a:endParaRPr lang="zh-TW" altLang="en-US" sz="2400" b="1" dirty="0">
              <a:solidFill>
                <a:schemeClr val="accent6"/>
              </a:solidFill>
            </a:endParaRPr>
          </a:p>
        </p:txBody>
      </p:sp>
      <p:sp>
        <p:nvSpPr>
          <p:cNvPr id="14" name="加號 13"/>
          <p:cNvSpPr/>
          <p:nvPr/>
        </p:nvSpPr>
        <p:spPr>
          <a:xfrm>
            <a:off x="7515864" y="1744896"/>
            <a:ext cx="848139" cy="78187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9292">
            <a:off x="3534419" y="1676679"/>
            <a:ext cx="918312" cy="918312"/>
          </a:xfrm>
          <a:prstGeom prst="rect">
            <a:avLst/>
          </a:prstGeom>
          <a:ln w="7620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16680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 smtClean="0"/>
              <a:t>Introduction</a:t>
            </a:r>
            <a:endParaRPr lang="zh-TW" altLang="en-US" b="1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3869268" y="864108"/>
            <a:ext cx="7315200" cy="5589702"/>
          </a:xfrm>
        </p:spPr>
        <p:txBody>
          <a:bodyPr vert="horz">
            <a:normAutofit/>
          </a:bodyPr>
          <a:lstStyle/>
          <a:p>
            <a:r>
              <a:rPr lang="en-US" altLang="zh-TW" sz="2400" b="1" dirty="0" smtClean="0"/>
              <a:t>Task</a:t>
            </a:r>
            <a:r>
              <a:rPr lang="zh-TW" altLang="en-US" sz="2400" b="1" dirty="0" smtClean="0"/>
              <a:t>：</a:t>
            </a:r>
            <a:endParaRPr lang="en-US" altLang="zh-TW" sz="2400" b="1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443" y="1460162"/>
            <a:ext cx="2696813" cy="330885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825950" y="2597991"/>
            <a:ext cx="2279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Diversity score</a:t>
            </a:r>
            <a:endParaRPr lang="zh-TW" altLang="en-US" sz="2400" b="1" dirty="0"/>
          </a:p>
        </p:txBody>
      </p:sp>
      <p:grpSp>
        <p:nvGrpSpPr>
          <p:cNvPr id="10" name="群組 9"/>
          <p:cNvGrpSpPr/>
          <p:nvPr/>
        </p:nvGrpSpPr>
        <p:grpSpPr>
          <a:xfrm>
            <a:off x="7077430" y="2397936"/>
            <a:ext cx="1416756" cy="902414"/>
            <a:chOff x="6858857" y="2315622"/>
            <a:chExt cx="1416756" cy="902414"/>
          </a:xfrm>
        </p:grpSpPr>
        <p:sp>
          <p:nvSpPr>
            <p:cNvPr id="3" name="向左箭號 2"/>
            <p:cNvSpPr/>
            <p:nvPr/>
          </p:nvSpPr>
          <p:spPr>
            <a:xfrm rot="20776591">
              <a:off x="6858857" y="2648192"/>
              <a:ext cx="1416039" cy="56984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 rot="20616096">
              <a:off x="7135926" y="2315622"/>
              <a:ext cx="11396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 smtClean="0"/>
                <a:t>assign</a:t>
              </a:r>
              <a:endParaRPr lang="zh-TW" altLang="en-US" sz="2000" b="1" dirty="0"/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5608286" y="5087346"/>
            <a:ext cx="4609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quantifying how </a:t>
            </a:r>
            <a:r>
              <a:rPr lang="en-US" altLang="zh-TW" sz="2400" dirty="0"/>
              <a:t>diverse a document is in terms of its content</a:t>
            </a:r>
            <a:endParaRPr lang="zh-TW" altLang="en-US" sz="2400" dirty="0"/>
          </a:p>
        </p:txBody>
      </p:sp>
      <p:sp>
        <p:nvSpPr>
          <p:cNvPr id="11" name="六角星形 10"/>
          <p:cNvSpPr/>
          <p:nvPr/>
        </p:nvSpPr>
        <p:spPr>
          <a:xfrm rot="21271701">
            <a:off x="4147186" y="4832662"/>
            <a:ext cx="1398473" cy="134036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/>
              <a:t>Goal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689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 smtClean="0"/>
              <a:t>Framework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765393" y="5179018"/>
            <a:ext cx="2523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Diversity score of each document</a:t>
            </a:r>
            <a:endParaRPr lang="zh-TW" altLang="en-US" sz="2400" b="1" dirty="0"/>
          </a:p>
        </p:txBody>
      </p:sp>
      <p:sp>
        <p:nvSpPr>
          <p:cNvPr id="13" name="流程圖: 多重文件 12"/>
          <p:cNvSpPr/>
          <p:nvPr/>
        </p:nvSpPr>
        <p:spPr>
          <a:xfrm>
            <a:off x="3670851" y="927653"/>
            <a:ext cx="1311966" cy="107342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corpus</a:t>
            </a:r>
            <a:endParaRPr lang="zh-TW" altLang="en-US" b="1" dirty="0"/>
          </a:p>
        </p:txBody>
      </p:sp>
      <p:sp>
        <p:nvSpPr>
          <p:cNvPr id="14" name="向右箭號 13"/>
          <p:cNvSpPr/>
          <p:nvPr/>
        </p:nvSpPr>
        <p:spPr>
          <a:xfrm>
            <a:off x="5169195" y="1219202"/>
            <a:ext cx="490333" cy="371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程序 14"/>
          <p:cNvSpPr/>
          <p:nvPr/>
        </p:nvSpPr>
        <p:spPr>
          <a:xfrm>
            <a:off x="5883968" y="1007168"/>
            <a:ext cx="1258956" cy="7951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LDA</a:t>
            </a:r>
            <a:endParaRPr lang="zh-TW" altLang="en-US" sz="2400" b="1" dirty="0"/>
          </a:p>
        </p:txBody>
      </p:sp>
      <p:sp>
        <p:nvSpPr>
          <p:cNvPr id="16" name="向下箭號 15"/>
          <p:cNvSpPr/>
          <p:nvPr/>
        </p:nvSpPr>
        <p:spPr>
          <a:xfrm rot="17184191">
            <a:off x="9521212" y="1251431"/>
            <a:ext cx="424070" cy="477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流程圖: 資料 16"/>
          <p:cNvSpPr/>
          <p:nvPr/>
        </p:nvSpPr>
        <p:spPr>
          <a:xfrm>
            <a:off x="7822097" y="1053549"/>
            <a:ext cx="1577007" cy="70236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Learn T</a:t>
            </a:r>
          </a:p>
          <a:p>
            <a:pPr algn="ctr"/>
            <a:r>
              <a:rPr lang="en-US" altLang="zh-TW" b="1" dirty="0" smtClean="0"/>
              <a:t> for D</a:t>
            </a:r>
            <a:endParaRPr lang="zh-TW" altLang="en-US" b="1" dirty="0"/>
          </a:p>
        </p:txBody>
      </p:sp>
      <p:sp>
        <p:nvSpPr>
          <p:cNvPr id="18" name="向右箭號 17"/>
          <p:cNvSpPr/>
          <p:nvPr/>
        </p:nvSpPr>
        <p:spPr>
          <a:xfrm>
            <a:off x="7288700" y="1219202"/>
            <a:ext cx="503582" cy="37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資料 18"/>
          <p:cNvSpPr/>
          <p:nvPr/>
        </p:nvSpPr>
        <p:spPr>
          <a:xfrm>
            <a:off x="10021955" y="1477770"/>
            <a:ext cx="1497494" cy="87464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D x T matrix</a:t>
            </a:r>
            <a:endParaRPr lang="zh-TW" altLang="en-US" b="1" dirty="0"/>
          </a:p>
        </p:txBody>
      </p:sp>
      <p:sp>
        <p:nvSpPr>
          <p:cNvPr id="21" name="向下箭號 20"/>
          <p:cNvSpPr/>
          <p:nvPr/>
        </p:nvSpPr>
        <p:spPr>
          <a:xfrm rot="813964">
            <a:off x="10081241" y="2643844"/>
            <a:ext cx="424070" cy="477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流程圖: 程序 21"/>
          <p:cNvSpPr/>
          <p:nvPr/>
        </p:nvSpPr>
        <p:spPr>
          <a:xfrm>
            <a:off x="8136833" y="5082362"/>
            <a:ext cx="1868555" cy="9276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Rao’s Diversity measure</a:t>
            </a:r>
            <a:endParaRPr lang="zh-TW" altLang="en-US" sz="2000" b="1" dirty="0"/>
          </a:p>
        </p:txBody>
      </p:sp>
      <p:cxnSp>
        <p:nvCxnSpPr>
          <p:cNvPr id="24" name="肘形接點 23"/>
          <p:cNvCxnSpPr/>
          <p:nvPr/>
        </p:nvCxnSpPr>
        <p:spPr>
          <a:xfrm>
            <a:off x="5169195" y="1755914"/>
            <a:ext cx="4852760" cy="424223"/>
          </a:xfrm>
          <a:prstGeom prst="bentConnector3">
            <a:avLst>
              <a:gd name="adj1" fmla="val 8764"/>
            </a:avLst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流程圖: 程序 34"/>
          <p:cNvSpPr/>
          <p:nvPr/>
        </p:nvSpPr>
        <p:spPr>
          <a:xfrm>
            <a:off x="8719928" y="3339542"/>
            <a:ext cx="2534947" cy="84813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Topic co-occurrence similarity measures</a:t>
            </a:r>
            <a:endParaRPr lang="zh-TW" altLang="en-US" sz="2000" b="1" dirty="0"/>
          </a:p>
        </p:txBody>
      </p:sp>
      <p:sp>
        <p:nvSpPr>
          <p:cNvPr id="36" name="向下箭號 35"/>
          <p:cNvSpPr/>
          <p:nvPr/>
        </p:nvSpPr>
        <p:spPr>
          <a:xfrm rot="813964">
            <a:off x="9293083" y="4426407"/>
            <a:ext cx="424070" cy="477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向下箭號 36"/>
          <p:cNvSpPr/>
          <p:nvPr/>
        </p:nvSpPr>
        <p:spPr>
          <a:xfrm rot="5400000">
            <a:off x="7532628" y="5337665"/>
            <a:ext cx="424070" cy="477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文字方塊 38"/>
          <p:cNvSpPr txBox="1"/>
          <p:nvPr/>
        </p:nvSpPr>
        <p:spPr>
          <a:xfrm>
            <a:off x="3763617" y="2528440"/>
            <a:ext cx="1762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T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topic</a:t>
            </a:r>
          </a:p>
          <a:p>
            <a:r>
              <a:rPr lang="en-US" altLang="zh-TW" sz="2000" dirty="0" smtClean="0"/>
              <a:t>D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document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1813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sz="3200" dirty="0" smtClean="0"/>
              <a:t>Method</a:t>
            </a:r>
          </a:p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r>
              <a:rPr lang="en-US" altLang="zh-TW" sz="3200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/>
              <a:t>Topic-based Diversity(1)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type="body" orient="vert" idx="1"/>
          </p:nvPr>
        </p:nvSpPr>
        <p:spPr>
          <a:xfrm>
            <a:off x="3869268" y="864108"/>
            <a:ext cx="7315200" cy="2448935"/>
          </a:xfrm>
        </p:spPr>
        <p:txBody>
          <a:bodyPr vert="horz"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 smtClean="0"/>
              <a:t>LDA</a:t>
            </a:r>
            <a:r>
              <a:rPr lang="zh-TW" altLang="en-US" sz="2400" dirty="0" smtClean="0"/>
              <a:t>：</a:t>
            </a:r>
            <a:r>
              <a:rPr lang="en-US" altLang="zh-TW" sz="2400" dirty="0"/>
              <a:t>collapsed Gibbs </a:t>
            </a:r>
            <a:r>
              <a:rPr lang="en-US" altLang="zh-TW" sz="2400" dirty="0" smtClean="0"/>
              <a:t>sampler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l"/>
            </a:pPr>
            <a:r>
              <a:rPr lang="en-US" altLang="zh-TW" sz="2200" dirty="0"/>
              <a:t>Using the </a:t>
            </a:r>
            <a:r>
              <a:rPr lang="en-US" altLang="zh-TW" sz="2200" dirty="0" smtClean="0"/>
              <a:t>topic-word assignments </a:t>
            </a:r>
            <a:r>
              <a:rPr lang="en-US" altLang="zh-TW" sz="2200" dirty="0"/>
              <a:t>from the </a:t>
            </a:r>
            <a:r>
              <a:rPr lang="en-US" altLang="zh-TW" sz="2200" dirty="0" smtClean="0"/>
              <a:t>final </a:t>
            </a:r>
            <a:r>
              <a:rPr lang="en-US" altLang="zh-TW" sz="2200" dirty="0"/>
              <a:t>iteration of the Gibbs </a:t>
            </a:r>
            <a:r>
              <a:rPr lang="en-US" altLang="zh-TW" sz="2200" dirty="0" smtClean="0"/>
              <a:t>sampler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l"/>
            </a:pPr>
            <a:r>
              <a:rPr lang="en-US" altLang="zh-TW" sz="2200" dirty="0" err="1"/>
              <a:t>ndj</a:t>
            </a:r>
            <a:r>
              <a:rPr lang="en-US" altLang="zh-TW" sz="2200" dirty="0"/>
              <a:t> corresponding to the number of word tokens in </a:t>
            </a:r>
            <a:r>
              <a:rPr lang="en-US" altLang="zh-TW" sz="2200" dirty="0" smtClean="0"/>
              <a:t>document d </a:t>
            </a:r>
            <a:r>
              <a:rPr lang="en-US" altLang="zh-TW" sz="2200" dirty="0"/>
              <a:t>that are assigned to topic j</a:t>
            </a:r>
            <a:r>
              <a:rPr lang="en-US" altLang="zh-TW" sz="2200" dirty="0" smtClean="0"/>
              <a:t>.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l"/>
            </a:pPr>
            <a:r>
              <a:rPr lang="en-US" altLang="zh-TW" sz="2400" dirty="0" smtClean="0"/>
              <a:t>Example of </a:t>
            </a:r>
            <a:r>
              <a:rPr lang="en-US" altLang="zh-TW" sz="2400" b="1" u="sng" dirty="0" smtClean="0"/>
              <a:t>create D x T matrix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5676900" y="3217968"/>
            <a:ext cx="3137452" cy="2716979"/>
            <a:chOff x="4770782" y="3286539"/>
            <a:chExt cx="3137452" cy="2716979"/>
          </a:xfrm>
        </p:grpSpPr>
        <p:grpSp>
          <p:nvGrpSpPr>
            <p:cNvPr id="14" name="群組 13"/>
            <p:cNvGrpSpPr/>
            <p:nvPr/>
          </p:nvGrpSpPr>
          <p:grpSpPr>
            <a:xfrm>
              <a:off x="5449956" y="3742657"/>
              <a:ext cx="2458278" cy="2199860"/>
              <a:chOff x="4903304" y="3246783"/>
              <a:chExt cx="2458278" cy="2199860"/>
            </a:xfrm>
          </p:grpSpPr>
          <p:sp>
            <p:nvSpPr>
              <p:cNvPr id="7" name="左中括弧 6"/>
              <p:cNvSpPr/>
              <p:nvPr/>
            </p:nvSpPr>
            <p:spPr>
              <a:xfrm>
                <a:off x="4903304" y="3246783"/>
                <a:ext cx="265044" cy="2199860"/>
              </a:xfrm>
              <a:prstGeom prst="lef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右中括弧 7"/>
              <p:cNvSpPr/>
              <p:nvPr/>
            </p:nvSpPr>
            <p:spPr>
              <a:xfrm>
                <a:off x="7089914" y="3246783"/>
                <a:ext cx="271668" cy="2199860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5035826" y="3299792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9</a:t>
                </a:r>
                <a:r>
                  <a:rPr lang="en-US" altLang="zh-TW" sz="2400" b="1" dirty="0" smtClean="0"/>
                  <a:t>            0            1</a:t>
                </a:r>
                <a:endParaRPr lang="zh-TW" altLang="en-US" sz="2400" b="1" dirty="0"/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5055706" y="3849752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0</a:t>
                </a:r>
                <a:r>
                  <a:rPr lang="en-US" altLang="zh-TW" sz="2400" b="1" dirty="0" smtClean="0"/>
                  <a:t>          10           </a:t>
                </a:r>
                <a:r>
                  <a:rPr lang="en-US" altLang="zh-TW" sz="2400" b="1" dirty="0"/>
                  <a:t>6</a:t>
                </a:r>
                <a:endParaRPr lang="zh-TW" altLang="en-US" sz="2400" b="1" dirty="0"/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5068958" y="4406336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2</a:t>
                </a:r>
                <a:r>
                  <a:rPr lang="en-US" altLang="zh-TW" sz="2400" b="1" dirty="0" smtClean="0"/>
                  <a:t>          15            </a:t>
                </a:r>
                <a:r>
                  <a:rPr lang="en-US" altLang="zh-TW" sz="2400" b="1" dirty="0"/>
                  <a:t>8</a:t>
                </a:r>
                <a:endParaRPr lang="zh-TW" altLang="en-US" sz="2400" b="1" dirty="0"/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5082210" y="4949668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1</a:t>
                </a:r>
                <a:r>
                  <a:rPr lang="en-US" altLang="zh-TW" sz="2400" b="1" dirty="0" smtClean="0"/>
                  <a:t>            2          16</a:t>
                </a:r>
                <a:endParaRPr lang="zh-TW" altLang="en-US" sz="2400" b="1" dirty="0"/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5559287" y="3286539"/>
              <a:ext cx="2226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t1         t2          t3</a:t>
              </a:r>
              <a:endParaRPr lang="zh-TW" altLang="en-US" sz="2400" b="1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4770782" y="3695194"/>
              <a:ext cx="627766" cy="230832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2400" b="1" dirty="0"/>
                <a:t>d</a:t>
              </a:r>
              <a:r>
                <a:rPr lang="en-US" altLang="zh-TW" sz="2400" b="1" dirty="0" smtClean="0"/>
                <a:t>1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2400" b="1" dirty="0"/>
                <a:t>d</a:t>
              </a:r>
              <a:r>
                <a:rPr lang="en-US" altLang="zh-TW" sz="2400" b="1" dirty="0" smtClean="0"/>
                <a:t>2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2400" b="1" dirty="0" smtClean="0"/>
                <a:t>d3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2400" b="1" dirty="0" smtClean="0"/>
                <a:t>d4</a:t>
              </a:r>
              <a:endParaRPr lang="en-US" altLang="zh-TW" b="1" dirty="0" smtClean="0"/>
            </a:p>
          </p:txBody>
        </p:sp>
      </p:grpSp>
      <p:sp>
        <p:nvSpPr>
          <p:cNvPr id="18" name="橢圓 17"/>
          <p:cNvSpPr/>
          <p:nvPr/>
        </p:nvSpPr>
        <p:spPr>
          <a:xfrm>
            <a:off x="8295862" y="3763618"/>
            <a:ext cx="465482" cy="4471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>
            <a:stCxn id="18" idx="6"/>
          </p:cNvCxnSpPr>
          <p:nvPr/>
        </p:nvCxnSpPr>
        <p:spPr>
          <a:xfrm flipV="1">
            <a:off x="8761344" y="3727095"/>
            <a:ext cx="753717" cy="260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9621077" y="3448800"/>
            <a:ext cx="781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n13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18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/>
              <a:t>Topic-based </a:t>
            </a:r>
            <a:r>
              <a:rPr lang="en-US" altLang="zh-TW" sz="4000" b="1" dirty="0" smtClean="0"/>
              <a:t>Diversity(2)</a:t>
            </a:r>
            <a:endParaRPr lang="zh-TW" altLang="en-US" sz="4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sz="2400" dirty="0" smtClean="0"/>
              <a:t>Rao’s Diversity for a document d</a:t>
            </a:r>
            <a:r>
              <a:rPr lang="zh-TW" altLang="en-US" sz="2400" dirty="0" smtClean="0"/>
              <a:t>：</a:t>
            </a:r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148" y="1453321"/>
            <a:ext cx="4948694" cy="103808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812460" y="4002157"/>
            <a:ext cx="4661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err="1"/>
              <a:t>n</a:t>
            </a:r>
            <a:r>
              <a:rPr lang="en-US" altLang="zh-TW" sz="2000" b="1" dirty="0" err="1" smtClean="0"/>
              <a:t>dj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the value of entry (</a:t>
            </a:r>
            <a:r>
              <a:rPr lang="en-US" altLang="zh-TW" sz="2000" dirty="0" err="1" smtClean="0"/>
              <a:t>d,j</a:t>
            </a:r>
            <a:r>
              <a:rPr lang="en-US" altLang="zh-TW" sz="2000" dirty="0" smtClean="0"/>
              <a:t>) in </a:t>
            </a:r>
            <a:r>
              <a:rPr lang="en-US" altLang="zh-TW" sz="2000" dirty="0" err="1" smtClean="0"/>
              <a:t>DxT</a:t>
            </a:r>
            <a:r>
              <a:rPr lang="en-US" altLang="zh-TW" sz="2000" dirty="0" smtClean="0"/>
              <a:t> matrix  </a:t>
            </a:r>
          </a:p>
          <a:p>
            <a:r>
              <a:rPr lang="en-US" altLang="zh-TW" sz="2000" b="1" dirty="0" err="1" smtClean="0"/>
              <a:t>nd</a:t>
            </a:r>
            <a:r>
              <a:rPr lang="zh-TW" altLang="en-US" sz="2000" dirty="0" smtClean="0"/>
              <a:t>：</a:t>
            </a:r>
            <a:r>
              <a:rPr lang="en-US" altLang="zh-TW" sz="2000" dirty="0"/>
              <a:t>the number of word tokens in d</a:t>
            </a:r>
            <a:endParaRPr lang="zh-TW" altLang="en-US" sz="2000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643627"/>
              </p:ext>
            </p:extLst>
          </p:nvPr>
        </p:nvGraphicFramePr>
        <p:xfrm>
          <a:off x="4465685" y="2968488"/>
          <a:ext cx="184346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方程式" r:id="rId4" imgW="850680" imgH="457200" progId="Equation.3">
                  <p:embed/>
                </p:oleObj>
              </mc:Choice>
              <mc:Fallback>
                <p:oleObj name="方程式" r:id="rId4" imgW="850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5685" y="2968488"/>
                        <a:ext cx="1843461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群組 9"/>
          <p:cNvGrpSpPr/>
          <p:nvPr/>
        </p:nvGrpSpPr>
        <p:grpSpPr>
          <a:xfrm>
            <a:off x="4459767" y="5119709"/>
            <a:ext cx="6387548" cy="455542"/>
            <a:chOff x="4545495" y="4758681"/>
            <a:chExt cx="6387548" cy="455542"/>
          </a:xfrm>
        </p:grpSpPr>
        <p:graphicFrame>
          <p:nvGraphicFramePr>
            <p:cNvPr id="8" name="物件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8240520"/>
                </p:ext>
              </p:extLst>
            </p:nvPr>
          </p:nvGraphicFramePr>
          <p:xfrm>
            <a:off x="4545495" y="4834811"/>
            <a:ext cx="847725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0" name="方程式" r:id="rId6" imgW="419040" imgH="203040" progId="Equation.3">
                    <p:embed/>
                  </p:oleObj>
                </mc:Choice>
                <mc:Fallback>
                  <p:oleObj name="方程式" r:id="rId6" imgW="419040" imgH="203040" progId="Equation.3">
                    <p:embed/>
                    <p:pic>
                      <p:nvPicPr>
                        <p:cNvPr id="0" name="物件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5495" y="4834811"/>
                          <a:ext cx="847725" cy="379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文字方塊 8"/>
            <p:cNvSpPr txBox="1"/>
            <p:nvPr/>
          </p:nvSpPr>
          <p:spPr>
            <a:xfrm>
              <a:off x="5353876" y="4758681"/>
              <a:ext cx="55791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/>
                <a:t>measure </a:t>
              </a:r>
              <a:r>
                <a:rPr lang="en-US" altLang="zh-TW" sz="2000" dirty="0" smtClean="0"/>
                <a:t>of the </a:t>
              </a:r>
              <a:r>
                <a:rPr lang="en-US" altLang="zh-TW" sz="2000" dirty="0"/>
                <a:t>distance between topic </a:t>
              </a:r>
              <a:r>
                <a:rPr lang="en-US" altLang="zh-TW" sz="2000" dirty="0" err="1"/>
                <a:t>i</a:t>
              </a:r>
              <a:r>
                <a:rPr lang="en-US" altLang="zh-TW" sz="2000" dirty="0"/>
                <a:t> and topic j</a:t>
              </a:r>
              <a:endParaRPr lang="zh-TW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6714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/>
              <a:t>Topic-based </a:t>
            </a:r>
            <a:r>
              <a:rPr lang="en-US" altLang="zh-TW" sz="4000" b="1" dirty="0" smtClean="0"/>
              <a:t>Diversity(3)</a:t>
            </a:r>
            <a:endParaRPr lang="zh-TW" altLang="en-US" sz="4000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869268" y="744839"/>
            <a:ext cx="7315200" cy="5120640"/>
          </a:xfrm>
        </p:spPr>
        <p:txBody>
          <a:bodyPr vert="horz"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Example of Rao’s diversity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3980622" y="1240948"/>
            <a:ext cx="3137452" cy="2716979"/>
            <a:chOff x="4770782" y="3286539"/>
            <a:chExt cx="3137452" cy="2716979"/>
          </a:xfrm>
        </p:grpSpPr>
        <p:grpSp>
          <p:nvGrpSpPr>
            <p:cNvPr id="6" name="群組 5"/>
            <p:cNvGrpSpPr/>
            <p:nvPr/>
          </p:nvGrpSpPr>
          <p:grpSpPr>
            <a:xfrm>
              <a:off x="5449956" y="3742657"/>
              <a:ext cx="2458278" cy="2199860"/>
              <a:chOff x="4903304" y="3246783"/>
              <a:chExt cx="2458278" cy="2199860"/>
            </a:xfrm>
          </p:grpSpPr>
          <p:sp>
            <p:nvSpPr>
              <p:cNvPr id="9" name="左中括弧 8"/>
              <p:cNvSpPr/>
              <p:nvPr/>
            </p:nvSpPr>
            <p:spPr>
              <a:xfrm>
                <a:off x="4903304" y="3246783"/>
                <a:ext cx="265044" cy="2199860"/>
              </a:xfrm>
              <a:prstGeom prst="lef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右中括弧 9"/>
              <p:cNvSpPr/>
              <p:nvPr/>
            </p:nvSpPr>
            <p:spPr>
              <a:xfrm>
                <a:off x="7089914" y="3246783"/>
                <a:ext cx="271668" cy="2199860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5035826" y="3299792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9</a:t>
                </a:r>
                <a:r>
                  <a:rPr lang="en-US" altLang="zh-TW" sz="2400" b="1" dirty="0" smtClean="0"/>
                  <a:t>            0            1</a:t>
                </a:r>
                <a:endParaRPr lang="zh-TW" altLang="en-US" sz="2400" b="1" dirty="0"/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5055706" y="3849752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0</a:t>
                </a:r>
                <a:r>
                  <a:rPr lang="en-US" altLang="zh-TW" sz="2400" b="1" dirty="0" smtClean="0"/>
                  <a:t>          10           </a:t>
                </a:r>
                <a:r>
                  <a:rPr lang="en-US" altLang="zh-TW" sz="2400" b="1" dirty="0"/>
                  <a:t>6</a:t>
                </a:r>
                <a:endParaRPr lang="zh-TW" altLang="en-US" sz="2400" b="1" dirty="0"/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5068958" y="4406336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2</a:t>
                </a:r>
                <a:r>
                  <a:rPr lang="en-US" altLang="zh-TW" sz="2400" b="1" dirty="0" smtClean="0"/>
                  <a:t>          15            </a:t>
                </a:r>
                <a:r>
                  <a:rPr lang="en-US" altLang="zh-TW" sz="2400" b="1" dirty="0"/>
                  <a:t>8</a:t>
                </a:r>
                <a:endParaRPr lang="zh-TW" altLang="en-US" sz="2400" b="1" dirty="0"/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5082210" y="4949668"/>
                <a:ext cx="22263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b="1" dirty="0"/>
                  <a:t>1</a:t>
                </a:r>
                <a:r>
                  <a:rPr lang="en-US" altLang="zh-TW" sz="2400" b="1" dirty="0" smtClean="0"/>
                  <a:t>            2          16</a:t>
                </a:r>
                <a:endParaRPr lang="zh-TW" altLang="en-US" sz="2400" b="1" dirty="0"/>
              </a:p>
            </p:txBody>
          </p:sp>
        </p:grpSp>
        <p:sp>
          <p:nvSpPr>
            <p:cNvPr id="7" name="文字方塊 6"/>
            <p:cNvSpPr txBox="1"/>
            <p:nvPr/>
          </p:nvSpPr>
          <p:spPr>
            <a:xfrm>
              <a:off x="5559287" y="3286539"/>
              <a:ext cx="2226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t1         t2          t3</a:t>
              </a:r>
              <a:endParaRPr lang="zh-TW" altLang="en-US" sz="2400" b="1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4770782" y="3695194"/>
              <a:ext cx="627766" cy="230832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2400" b="1" dirty="0"/>
                <a:t>d</a:t>
              </a:r>
              <a:r>
                <a:rPr lang="en-US" altLang="zh-TW" sz="2400" b="1" dirty="0" smtClean="0"/>
                <a:t>1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2400" b="1" dirty="0"/>
                <a:t>d</a:t>
              </a:r>
              <a:r>
                <a:rPr lang="en-US" altLang="zh-TW" sz="2400" b="1" dirty="0" smtClean="0"/>
                <a:t>2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2400" b="1" dirty="0" smtClean="0"/>
                <a:t>d3</a:t>
              </a:r>
            </a:p>
            <a:p>
              <a:pPr>
                <a:lnSpc>
                  <a:spcPct val="150000"/>
                </a:lnSpc>
              </a:pPr>
              <a:r>
                <a:rPr lang="en-US" altLang="zh-TW" sz="2400" b="1" dirty="0" smtClean="0"/>
                <a:t>d4</a:t>
              </a:r>
              <a:endParaRPr lang="en-US" altLang="zh-TW" b="1" dirty="0" smtClean="0"/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3980622" y="4333461"/>
            <a:ext cx="3137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</a:t>
            </a:r>
            <a:r>
              <a:rPr lang="en-US" altLang="zh-TW" sz="2400" dirty="0" smtClean="0"/>
              <a:t>iv(1) =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1.26</a:t>
            </a:r>
          </a:p>
          <a:p>
            <a:r>
              <a:rPr lang="en-US" altLang="zh-TW" sz="2400" dirty="0"/>
              <a:t>d</a:t>
            </a:r>
            <a:r>
              <a:rPr lang="en-US" altLang="zh-TW" sz="2400" dirty="0" smtClean="0"/>
              <a:t>iv(2) = 0.04688</a:t>
            </a:r>
          </a:p>
          <a:p>
            <a:r>
              <a:rPr lang="en-US" altLang="zh-TW" sz="2400" dirty="0"/>
              <a:t>d</a:t>
            </a:r>
            <a:r>
              <a:rPr lang="en-US" altLang="zh-TW" sz="2400" dirty="0" smtClean="0"/>
              <a:t>iv(3) = 0.09344</a:t>
            </a:r>
          </a:p>
          <a:p>
            <a:r>
              <a:rPr lang="en-US" altLang="zh-TW" sz="2400" dirty="0"/>
              <a:t>d</a:t>
            </a:r>
            <a:r>
              <a:rPr lang="en-US" altLang="zh-TW" sz="2400" dirty="0" smtClean="0"/>
              <a:t>iv(4) = 1.557895 </a:t>
            </a:r>
            <a:endParaRPr lang="zh-TW" altLang="en-US" sz="2400" dirty="0"/>
          </a:p>
        </p:txBody>
      </p:sp>
      <p:graphicFrame>
        <p:nvGraphicFramePr>
          <p:cNvPr id="27" name="物件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483600"/>
              </p:ext>
            </p:extLst>
          </p:nvPr>
        </p:nvGraphicFramePr>
        <p:xfrm>
          <a:off x="7313613" y="1471780"/>
          <a:ext cx="4878387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方程式" r:id="rId3" imgW="2234880" imgH="1117440" progId="Equation.3">
                  <p:embed/>
                </p:oleObj>
              </mc:Choice>
              <mc:Fallback>
                <p:oleObj name="方程式" r:id="rId3" imgW="2234880" imgH="1117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3613" y="1471780"/>
                        <a:ext cx="4878387" cy="250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11845"/>
      </p:ext>
    </p:extLst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框架</Template>
  <TotalTime>1065</TotalTime>
  <Words>551</Words>
  <Application>Microsoft Office PowerPoint</Application>
  <PresentationFormat>自訂</PresentationFormat>
  <Paragraphs>173</Paragraphs>
  <Slides>20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2" baseType="lpstr">
      <vt:lpstr>框架</vt:lpstr>
      <vt:lpstr>方程式</vt:lpstr>
      <vt:lpstr>Text-Based Measures of Document Diversity</vt:lpstr>
      <vt:lpstr>Outline</vt:lpstr>
      <vt:lpstr>Introduction</vt:lpstr>
      <vt:lpstr>Introduction</vt:lpstr>
      <vt:lpstr>Framework</vt:lpstr>
      <vt:lpstr>Outline</vt:lpstr>
      <vt:lpstr>Topic-based Diversity(1)</vt:lpstr>
      <vt:lpstr>Topic-based Diversity(2)</vt:lpstr>
      <vt:lpstr>Topic-based Diversity(3)</vt:lpstr>
      <vt:lpstr>Topic co-occurrance Similarity</vt:lpstr>
      <vt:lpstr>Similarity to Distance</vt:lpstr>
      <vt:lpstr>Outline</vt:lpstr>
      <vt:lpstr>Experiment</vt:lpstr>
      <vt:lpstr>Pseudo-Documents</vt:lpstr>
      <vt:lpstr>Experiment</vt:lpstr>
      <vt:lpstr>Experiment</vt:lpstr>
      <vt:lpstr>Experiment</vt:lpstr>
      <vt:lpstr>Experiment</vt:lpstr>
      <vt:lpstr>Outline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Text-Based Measures of Document Diversity</dc:title>
  <dc:creator>kdd204lee</dc:creator>
  <cp:lastModifiedBy>圈圈</cp:lastModifiedBy>
  <cp:revision>49</cp:revision>
  <dcterms:created xsi:type="dcterms:W3CDTF">2014-02-10T03:51:43Z</dcterms:created>
  <dcterms:modified xsi:type="dcterms:W3CDTF">2014-02-11T10:28:59Z</dcterms:modified>
</cp:coreProperties>
</file>